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Be Vietnam Ultra-Bold" charset="1" panose="00000900000000000000"/>
      <p:regular r:id="rId13"/>
    </p:embeddedFont>
    <p:embeddedFont>
      <p:font typeface="Be Vietnam" charset="1" panose="00000500000000000000"/>
      <p:regular r:id="rId14"/>
    </p:embeddedFont>
    <p:embeddedFont>
      <p:font typeface="Quicksand Medium" charset="1" panose="00000600000000000000"/>
      <p:regular r:id="rId15"/>
    </p:embeddedFont>
    <p:embeddedFont>
      <p:font typeface="Arimo Bold" charset="1" panose="020B0704020202020204"/>
      <p:regular r:id="rId16"/>
    </p:embeddedFont>
    <p:embeddedFont>
      <p:font typeface="Montserrat Medium" charset="1" panose="000006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4633" y="9730382"/>
            <a:ext cx="19177267" cy="1113237"/>
            <a:chOff x="0" y="0"/>
            <a:chExt cx="5050803" cy="293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44633" y="-556618"/>
            <a:ext cx="19177267" cy="1113237"/>
            <a:chOff x="0" y="0"/>
            <a:chExt cx="5050803" cy="2931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06C89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842659" y="1068800"/>
            <a:ext cx="6226141" cy="8149399"/>
          </a:xfrm>
          <a:custGeom>
            <a:avLst/>
            <a:gdLst/>
            <a:ahLst/>
            <a:cxnLst/>
            <a:rect r="r" b="b" t="t" l="l"/>
            <a:pathLst>
              <a:path h="8149399" w="6226141">
                <a:moveTo>
                  <a:pt x="0" y="0"/>
                </a:moveTo>
                <a:lnTo>
                  <a:pt x="6226141" y="0"/>
                </a:lnTo>
                <a:lnTo>
                  <a:pt x="6226141" y="8149400"/>
                </a:lnTo>
                <a:lnTo>
                  <a:pt x="0" y="8149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9200" y="2284763"/>
            <a:ext cx="9623459" cy="1658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399"/>
              </a:lnSpc>
            </a:pPr>
            <a:r>
              <a:rPr lang="en-US" b="true" sz="6399" spc="-268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LEARNING ASSISTANT FOR DIVERSE LEARNING NEEDS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88501" y="6195296"/>
            <a:ext cx="5691081" cy="2352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6"/>
              </a:lnSpc>
            </a:pPr>
            <a:r>
              <a:rPr lang="en-US" sz="2800" spc="-117">
                <a:solidFill>
                  <a:srgbClr val="090147"/>
                </a:solidFill>
                <a:latin typeface="Be Vietnam"/>
                <a:ea typeface="Be Vietnam"/>
                <a:cs typeface="Be Vietnam"/>
                <a:sym typeface="Be Vietnam"/>
              </a:rPr>
              <a:t>Team Members:</a:t>
            </a:r>
          </a:p>
          <a:p>
            <a:pPr algn="l">
              <a:lnSpc>
                <a:spcPts val="3136"/>
              </a:lnSpc>
            </a:pPr>
          </a:p>
          <a:p>
            <a:pPr algn="l">
              <a:lnSpc>
                <a:spcPts val="3136"/>
              </a:lnSpc>
            </a:pPr>
            <a:r>
              <a:rPr lang="en-US" sz="2800" spc="-117">
                <a:solidFill>
                  <a:srgbClr val="090147"/>
                </a:solidFill>
                <a:latin typeface="Be Vietnam"/>
                <a:ea typeface="Be Vietnam"/>
                <a:cs typeface="Be Vietnam"/>
                <a:sym typeface="Be Vietnam"/>
              </a:rPr>
              <a:t>Navyaprabha Rajappa</a:t>
            </a:r>
          </a:p>
          <a:p>
            <a:pPr algn="l">
              <a:lnSpc>
                <a:spcPts val="3136"/>
              </a:lnSpc>
            </a:pPr>
            <a:r>
              <a:rPr lang="en-US" sz="2800" spc="-117">
                <a:solidFill>
                  <a:srgbClr val="090147"/>
                </a:solidFill>
                <a:latin typeface="Be Vietnam"/>
                <a:ea typeface="Be Vietnam"/>
                <a:cs typeface="Be Vietnam"/>
                <a:sym typeface="Be Vietnam"/>
              </a:rPr>
              <a:t>Martin Vivas</a:t>
            </a:r>
          </a:p>
          <a:p>
            <a:pPr algn="l">
              <a:lnSpc>
                <a:spcPts val="3136"/>
              </a:lnSpc>
            </a:pPr>
            <a:r>
              <a:rPr lang="en-US" sz="2800" spc="-117">
                <a:solidFill>
                  <a:srgbClr val="090147"/>
                </a:solidFill>
                <a:latin typeface="Be Vietnam"/>
                <a:ea typeface="Be Vietnam"/>
                <a:cs typeface="Be Vietnam"/>
                <a:sym typeface="Be Vietnam"/>
              </a:rPr>
              <a:t>Rohan Boorugu</a:t>
            </a:r>
          </a:p>
          <a:p>
            <a:pPr algn="l" marL="0" indent="0" lvl="0">
              <a:lnSpc>
                <a:spcPts val="3136"/>
              </a:lnSpc>
              <a:spcBef>
                <a:spcPct val="0"/>
              </a:spcBef>
            </a:pPr>
            <a:r>
              <a:rPr lang="en-US" sz="2800" spc="-117">
                <a:solidFill>
                  <a:srgbClr val="090147"/>
                </a:solidFill>
                <a:latin typeface="Be Vietnam"/>
                <a:ea typeface="Be Vietnam"/>
                <a:cs typeface="Be Vietnam"/>
                <a:sym typeface="Be Vietnam"/>
              </a:rPr>
              <a:t>Dalton Lybarger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2716" y="4436500"/>
            <a:ext cx="8398722" cy="55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39"/>
              </a:lnSpc>
            </a:pPr>
            <a:r>
              <a:rPr lang="en-US" sz="3999" spc="-167">
                <a:solidFill>
                  <a:srgbClr val="3139A8"/>
                </a:solidFill>
                <a:latin typeface="Be Vietnam"/>
                <a:ea typeface="Be Vietnam"/>
                <a:cs typeface="Be Vietnam"/>
                <a:sym typeface="Be Vietnam"/>
              </a:rPr>
              <a:t>Project Review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9200" y="1639016"/>
            <a:ext cx="8385935" cy="1060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</a:pPr>
            <a:r>
              <a:rPr lang="en-US" b="true" sz="8000" spc="-336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19200" y="3481400"/>
            <a:ext cx="8776807" cy="477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1"/>
              </a:lnSpc>
            </a:pPr>
            <a:r>
              <a:rPr lang="en-US" sz="2599" b="true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Our project is a Learning Assistant for Diverse Learning Needs designed to support students by enhancing classroom interactions and accessibility, helping them stay engaged and overcome challenges in real time.</a:t>
            </a:r>
          </a:p>
          <a:p>
            <a:pPr algn="l">
              <a:lnSpc>
                <a:spcPts val="4211"/>
              </a:lnSpc>
            </a:pPr>
          </a:p>
          <a:p>
            <a:pPr algn="l">
              <a:lnSpc>
                <a:spcPts val="4211"/>
              </a:lnSpc>
            </a:pPr>
            <a:r>
              <a:rPr lang="en-US" sz="2599" b="true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Key Features:</a:t>
            </a:r>
          </a:p>
          <a:p>
            <a:pPr algn="l" marL="561339" indent="-280669" lvl="1">
              <a:lnSpc>
                <a:spcPts val="4211"/>
              </a:lnSpc>
              <a:buFont typeface="Arial"/>
              <a:buChar char="•"/>
            </a:pPr>
            <a:r>
              <a:rPr lang="en-US" b="true" sz="2599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Live Audio-to-Text</a:t>
            </a:r>
          </a:p>
          <a:p>
            <a:pPr algn="l" marL="561339" indent="-280669" lvl="1">
              <a:lnSpc>
                <a:spcPts val="4211"/>
              </a:lnSpc>
              <a:buFont typeface="Arial"/>
              <a:buChar char="•"/>
            </a:pPr>
            <a:r>
              <a:rPr lang="en-US" b="true" sz="2599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Text Summarization</a:t>
            </a:r>
          </a:p>
          <a:p>
            <a:pPr algn="l" marL="561339" indent="-280669" lvl="1">
              <a:lnSpc>
                <a:spcPts val="4211"/>
              </a:lnSpc>
              <a:buFont typeface="Arial"/>
              <a:buChar char="•"/>
            </a:pPr>
            <a:r>
              <a:rPr lang="en-US" b="true" sz="2599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Translation Support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164457" y="1714729"/>
            <a:ext cx="5904343" cy="6857542"/>
          </a:xfrm>
          <a:custGeom>
            <a:avLst/>
            <a:gdLst/>
            <a:ahLst/>
            <a:cxnLst/>
            <a:rect r="r" b="b" t="t" l="l"/>
            <a:pathLst>
              <a:path h="6857542" w="5904343">
                <a:moveTo>
                  <a:pt x="0" y="0"/>
                </a:moveTo>
                <a:lnTo>
                  <a:pt x="5904343" y="0"/>
                </a:lnTo>
                <a:lnTo>
                  <a:pt x="5904343" y="6857542"/>
                </a:lnTo>
                <a:lnTo>
                  <a:pt x="0" y="68575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39A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9200" y="1066800"/>
            <a:ext cx="8385935" cy="2034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979"/>
              </a:lnSpc>
            </a:pPr>
            <a:r>
              <a:rPr lang="en-US" b="true" sz="6999" spc="-293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PROGRESS UPDATE AND DEMO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19200" y="3824248"/>
            <a:ext cx="7570711" cy="283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535"/>
              </a:lnSpc>
              <a:buFont typeface="Arial"/>
              <a:buChar char="•"/>
            </a:pPr>
            <a:r>
              <a:rPr lang="en-US" b="true" sz="2799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</a:t>
            </a:r>
            <a:r>
              <a:rPr lang="en-US" b="true" sz="2799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urrent Status: Each feature is being developed and tested individually.</a:t>
            </a:r>
          </a:p>
          <a:p>
            <a:pPr algn="l" marL="604519" indent="-302260" lvl="1">
              <a:lnSpc>
                <a:spcPts val="4535"/>
              </a:lnSpc>
              <a:buFont typeface="Arial"/>
              <a:buChar char="•"/>
            </a:pPr>
            <a:r>
              <a:rPr lang="en-US" b="true" sz="2799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Demo Plan: We’ll show the progress on each feature separately</a:t>
            </a:r>
          </a:p>
          <a:p>
            <a:pPr algn="l">
              <a:lnSpc>
                <a:spcPts val="4535"/>
              </a:lnSpc>
            </a:pPr>
          </a:p>
        </p:txBody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597241" y="1121159"/>
            <a:ext cx="6042413" cy="8044682"/>
            <a:chOff x="0" y="0"/>
            <a:chExt cx="3663950" cy="487807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1750" y="31750"/>
              <a:ext cx="3600450" cy="4814570"/>
            </a:xfrm>
            <a:custGeom>
              <a:avLst/>
              <a:gdLst/>
              <a:ahLst/>
              <a:cxnLst/>
              <a:rect r="r" b="b" t="t" l="l"/>
              <a:pathLst>
                <a:path h="4814570" w="3600450">
                  <a:moveTo>
                    <a:pt x="0" y="0"/>
                  </a:moveTo>
                  <a:lnTo>
                    <a:pt x="3600450" y="0"/>
                  </a:lnTo>
                  <a:lnTo>
                    <a:pt x="3600450" y="4814570"/>
                  </a:lnTo>
                  <a:lnTo>
                    <a:pt x="0" y="4814570"/>
                  </a:lnTo>
                  <a:close/>
                </a:path>
              </a:pathLst>
            </a:custGeom>
            <a:blipFill>
              <a:blip r:embed="rId2"/>
              <a:stretch>
                <a:fillRect l="-59832" t="0" r="-59832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63950" cy="4878070"/>
            </a:xfrm>
            <a:custGeom>
              <a:avLst/>
              <a:gdLst/>
              <a:ahLst/>
              <a:cxnLst/>
              <a:rect r="r" b="b" t="t" l="l"/>
              <a:pathLst>
                <a:path h="4878070" w="3663950">
                  <a:moveTo>
                    <a:pt x="3663950" y="4878070"/>
                  </a:moveTo>
                  <a:lnTo>
                    <a:pt x="0" y="4878070"/>
                  </a:lnTo>
                  <a:lnTo>
                    <a:pt x="0" y="0"/>
                  </a:lnTo>
                  <a:lnTo>
                    <a:pt x="3663950" y="0"/>
                  </a:lnTo>
                  <a:lnTo>
                    <a:pt x="3663950" y="4878070"/>
                  </a:lnTo>
                  <a:close/>
                  <a:moveTo>
                    <a:pt x="63500" y="4814570"/>
                  </a:moveTo>
                  <a:lnTo>
                    <a:pt x="3600450" y="4814570"/>
                  </a:lnTo>
                  <a:lnTo>
                    <a:pt x="3600450" y="63500"/>
                  </a:lnTo>
                  <a:lnTo>
                    <a:pt x="63500" y="63500"/>
                  </a:lnTo>
                  <a:lnTo>
                    <a:pt x="63500" y="4814570"/>
                  </a:lnTo>
                  <a:close/>
                </a:path>
              </a:pathLst>
            </a:custGeom>
            <a:solidFill>
              <a:srgbClr val="F1EBE5"/>
            </a:solid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3131" y="3327933"/>
            <a:ext cx="7882071" cy="5765848"/>
            <a:chOff x="0" y="0"/>
            <a:chExt cx="1993275" cy="14581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93275" cy="1458109"/>
            </a:xfrm>
            <a:custGeom>
              <a:avLst/>
              <a:gdLst/>
              <a:ahLst/>
              <a:cxnLst/>
              <a:rect r="r" b="b" t="t" l="l"/>
              <a:pathLst>
                <a:path h="1458109" w="1993275">
                  <a:moveTo>
                    <a:pt x="0" y="0"/>
                  </a:moveTo>
                  <a:lnTo>
                    <a:pt x="1993275" y="0"/>
                  </a:lnTo>
                  <a:lnTo>
                    <a:pt x="1993275" y="1458109"/>
                  </a:lnTo>
                  <a:lnTo>
                    <a:pt x="0" y="1458109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993275" cy="14390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474521" y="1181100"/>
            <a:ext cx="13338959" cy="1060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</a:pPr>
            <a:r>
              <a:rPr lang="en-US" b="true" sz="8000" spc="-336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GOOD/BAD EXPERIENCES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20748" y="3820108"/>
            <a:ext cx="2288447" cy="720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3"/>
              </a:lnSpc>
            </a:pPr>
            <a:r>
              <a:rPr lang="en-US" b="true" sz="520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Bad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77417" y="4789362"/>
            <a:ext cx="6598209" cy="4166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Initial difficulty aligning schedules and meeting to coordinate tasks</a:t>
            </a:r>
          </a:p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Difficulty starting the project, defining a structure </a:t>
            </a:r>
          </a:p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Delay in approval or providing feedback</a:t>
            </a:r>
          </a:p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Inconsistent team formation</a:t>
            </a:r>
          </a:p>
          <a:p>
            <a:pPr algn="l">
              <a:lnSpc>
                <a:spcPts val="3744"/>
              </a:lnSpc>
            </a:pPr>
          </a:p>
          <a:p>
            <a:pPr algn="l">
              <a:lnSpc>
                <a:spcPts val="3744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9305734" y="3327933"/>
            <a:ext cx="7829135" cy="5765848"/>
            <a:chOff x="0" y="0"/>
            <a:chExt cx="1979888" cy="14581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79888" cy="1458109"/>
            </a:xfrm>
            <a:custGeom>
              <a:avLst/>
              <a:gdLst/>
              <a:ahLst/>
              <a:cxnLst/>
              <a:rect r="r" b="b" t="t" l="l"/>
              <a:pathLst>
                <a:path h="1458109" w="1979888">
                  <a:moveTo>
                    <a:pt x="0" y="0"/>
                  </a:moveTo>
                  <a:lnTo>
                    <a:pt x="1979888" y="0"/>
                  </a:lnTo>
                  <a:lnTo>
                    <a:pt x="1979888" y="1458109"/>
                  </a:lnTo>
                  <a:lnTo>
                    <a:pt x="0" y="1458109"/>
                  </a:lnTo>
                  <a:close/>
                </a:path>
              </a:pathLst>
            </a:custGeom>
            <a:solidFill>
              <a:srgbClr val="3139A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1979888" cy="14390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161577" y="3820108"/>
            <a:ext cx="2288447" cy="720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63"/>
              </a:lnSpc>
            </a:pPr>
            <a:r>
              <a:rPr lang="en-US" b="true" sz="5207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Good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806503" y="4789362"/>
            <a:ext cx="6704080" cy="463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Improved communication by establishing</a:t>
            </a: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 communication channel and setting up meetings</a:t>
            </a:r>
          </a:p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Effective task division allowing each team member to work and make progress</a:t>
            </a:r>
          </a:p>
          <a:p>
            <a:pPr algn="l" marL="518160" indent="-259080" lvl="1">
              <a:lnSpc>
                <a:spcPts val="3744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Regular meetings with our sponsors provided valuable feedback, which we are actively implementing</a:t>
            </a:r>
          </a:p>
          <a:p>
            <a:pPr algn="l">
              <a:lnSpc>
                <a:spcPts val="374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48548" y="2057400"/>
            <a:ext cx="6573163" cy="6172200"/>
          </a:xfrm>
          <a:custGeom>
            <a:avLst/>
            <a:gdLst/>
            <a:ahLst/>
            <a:cxnLst/>
            <a:rect r="r" b="b" t="t" l="l"/>
            <a:pathLst>
              <a:path h="6172200" w="6573163">
                <a:moveTo>
                  <a:pt x="0" y="0"/>
                </a:moveTo>
                <a:lnTo>
                  <a:pt x="6573163" y="0"/>
                </a:lnTo>
                <a:lnTo>
                  <a:pt x="6573163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19200" y="2234329"/>
            <a:ext cx="8936763" cy="908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75"/>
              </a:lnSpc>
            </a:pPr>
            <a:r>
              <a:rPr lang="en-US" b="true" sz="6399" spc="-268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AREAS OF IMPROVEMENT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19200" y="4510250"/>
            <a:ext cx="8618794" cy="289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888"/>
              </a:lnSpc>
              <a:buFont typeface="Arial"/>
              <a:buChar char="•"/>
            </a:pPr>
            <a:r>
              <a:rPr lang="en-US" b="true" sz="2400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We need quicker feedback and approvals when submitting changes to improve workflow efficiency</a:t>
            </a:r>
          </a:p>
          <a:p>
            <a:pPr algn="l" marL="518160" indent="-259080" lvl="1">
              <a:lnSpc>
                <a:spcPts val="3888"/>
              </a:lnSpc>
              <a:buFont typeface="Arial"/>
              <a:buChar char="•"/>
            </a:pPr>
            <a:r>
              <a:rPr lang="en-US" b="true" sz="2400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Encourage more collaboration, as we begin integrating individual features.</a:t>
            </a:r>
          </a:p>
          <a:p>
            <a:pPr algn="l" marL="518160" indent="-259080" lvl="1">
              <a:lnSpc>
                <a:spcPts val="3888"/>
              </a:lnSpc>
              <a:buFont typeface="Arial"/>
              <a:buChar char="•"/>
            </a:pPr>
            <a:r>
              <a:rPr lang="en-US" b="true" sz="2400">
                <a:solidFill>
                  <a:srgbClr val="3139A8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More group testing and debugging sessions, allowing us to identify and resolve integration issues early.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19200" y="3989152"/>
            <a:ext cx="7924800" cy="908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975"/>
              </a:lnSpc>
            </a:pPr>
            <a:r>
              <a:rPr lang="en-US" b="true" sz="6399" spc="-268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REMAINING WORK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8667788" y="1365020"/>
            <a:ext cx="8477212" cy="1996423"/>
            <a:chOff x="0" y="0"/>
            <a:chExt cx="2643823" cy="6226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43823" cy="622633"/>
            </a:xfrm>
            <a:custGeom>
              <a:avLst/>
              <a:gdLst/>
              <a:ahLst/>
              <a:cxnLst/>
              <a:rect r="r" b="b" t="t" l="l"/>
              <a:pathLst>
                <a:path h="622633" w="2643823">
                  <a:moveTo>
                    <a:pt x="13699" y="0"/>
                  </a:moveTo>
                  <a:lnTo>
                    <a:pt x="2630124" y="0"/>
                  </a:lnTo>
                  <a:cubicBezTo>
                    <a:pt x="2633757" y="0"/>
                    <a:pt x="2637241" y="1443"/>
                    <a:pt x="2639810" y="4012"/>
                  </a:cubicBezTo>
                  <a:cubicBezTo>
                    <a:pt x="2642379" y="6581"/>
                    <a:pt x="2643823" y="10066"/>
                    <a:pt x="2643823" y="13699"/>
                  </a:cubicBezTo>
                  <a:lnTo>
                    <a:pt x="2643823" y="608934"/>
                  </a:lnTo>
                  <a:cubicBezTo>
                    <a:pt x="2643823" y="612567"/>
                    <a:pt x="2642379" y="616051"/>
                    <a:pt x="2639810" y="618620"/>
                  </a:cubicBezTo>
                  <a:cubicBezTo>
                    <a:pt x="2637241" y="621189"/>
                    <a:pt x="2633757" y="622633"/>
                    <a:pt x="2630124" y="622633"/>
                  </a:cubicBezTo>
                  <a:lnTo>
                    <a:pt x="13699" y="622633"/>
                  </a:lnTo>
                  <a:cubicBezTo>
                    <a:pt x="6133" y="622633"/>
                    <a:pt x="0" y="616499"/>
                    <a:pt x="0" y="608934"/>
                  </a:cubicBezTo>
                  <a:lnTo>
                    <a:pt x="0" y="13699"/>
                  </a:lnTo>
                  <a:cubicBezTo>
                    <a:pt x="0" y="10066"/>
                    <a:pt x="1443" y="6581"/>
                    <a:pt x="4012" y="4012"/>
                  </a:cubicBezTo>
                  <a:cubicBezTo>
                    <a:pt x="6581" y="1443"/>
                    <a:pt x="10066" y="0"/>
                    <a:pt x="13699" y="0"/>
                  </a:cubicBezTo>
                  <a:close/>
                </a:path>
              </a:pathLst>
            </a:custGeom>
            <a:solidFill>
              <a:srgbClr val="5383FF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43823" cy="660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722129" y="3462668"/>
            <a:ext cx="8349481" cy="2015888"/>
            <a:chOff x="0" y="0"/>
            <a:chExt cx="2603987" cy="62870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603987" cy="628703"/>
            </a:xfrm>
            <a:custGeom>
              <a:avLst/>
              <a:gdLst/>
              <a:ahLst/>
              <a:cxnLst/>
              <a:rect r="r" b="b" t="t" l="l"/>
              <a:pathLst>
                <a:path h="628703" w="2603987">
                  <a:moveTo>
                    <a:pt x="13909" y="0"/>
                  </a:moveTo>
                  <a:lnTo>
                    <a:pt x="2590078" y="0"/>
                  </a:lnTo>
                  <a:cubicBezTo>
                    <a:pt x="2597759" y="0"/>
                    <a:pt x="2603987" y="6227"/>
                    <a:pt x="2603987" y="13909"/>
                  </a:cubicBezTo>
                  <a:lnTo>
                    <a:pt x="2603987" y="614795"/>
                  </a:lnTo>
                  <a:cubicBezTo>
                    <a:pt x="2603987" y="622476"/>
                    <a:pt x="2597759" y="628703"/>
                    <a:pt x="2590078" y="628703"/>
                  </a:cubicBezTo>
                  <a:lnTo>
                    <a:pt x="13909" y="628703"/>
                  </a:lnTo>
                  <a:cubicBezTo>
                    <a:pt x="6227" y="628703"/>
                    <a:pt x="0" y="622476"/>
                    <a:pt x="0" y="614795"/>
                  </a:cubicBezTo>
                  <a:lnTo>
                    <a:pt x="0" y="13909"/>
                  </a:lnTo>
                  <a:cubicBezTo>
                    <a:pt x="0" y="6227"/>
                    <a:pt x="6227" y="0"/>
                    <a:pt x="13909" y="0"/>
                  </a:cubicBezTo>
                  <a:close/>
                </a:path>
              </a:pathLst>
            </a:custGeom>
            <a:solidFill>
              <a:srgbClr val="3139A8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603987" cy="6668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>
                  <a:solidFill>
                    <a:srgbClr val="FFFFFF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                             Give option to user to upload pdfs  and     s</a:t>
              </a:r>
              <a:r>
                <a:rPr lang="en-US" b="true" sz="2400" strike="noStrike" u="none">
                  <a:solidFill>
                    <a:srgbClr val="FFFFFF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ummarize pdf files 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667788" y="5566878"/>
            <a:ext cx="8477212" cy="1996423"/>
            <a:chOff x="0" y="0"/>
            <a:chExt cx="2643823" cy="6226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43823" cy="622633"/>
            </a:xfrm>
            <a:custGeom>
              <a:avLst/>
              <a:gdLst/>
              <a:ahLst/>
              <a:cxnLst/>
              <a:rect r="r" b="b" t="t" l="l"/>
              <a:pathLst>
                <a:path h="622633" w="2643823">
                  <a:moveTo>
                    <a:pt x="13699" y="0"/>
                  </a:moveTo>
                  <a:lnTo>
                    <a:pt x="2630124" y="0"/>
                  </a:lnTo>
                  <a:cubicBezTo>
                    <a:pt x="2633757" y="0"/>
                    <a:pt x="2637241" y="1443"/>
                    <a:pt x="2639810" y="4012"/>
                  </a:cubicBezTo>
                  <a:cubicBezTo>
                    <a:pt x="2642379" y="6581"/>
                    <a:pt x="2643823" y="10066"/>
                    <a:pt x="2643823" y="13699"/>
                  </a:cubicBezTo>
                  <a:lnTo>
                    <a:pt x="2643823" y="608934"/>
                  </a:lnTo>
                  <a:cubicBezTo>
                    <a:pt x="2643823" y="612567"/>
                    <a:pt x="2642379" y="616051"/>
                    <a:pt x="2639810" y="618620"/>
                  </a:cubicBezTo>
                  <a:cubicBezTo>
                    <a:pt x="2637241" y="621189"/>
                    <a:pt x="2633757" y="622633"/>
                    <a:pt x="2630124" y="622633"/>
                  </a:cubicBezTo>
                  <a:lnTo>
                    <a:pt x="13699" y="622633"/>
                  </a:lnTo>
                  <a:cubicBezTo>
                    <a:pt x="6133" y="622633"/>
                    <a:pt x="0" y="616499"/>
                    <a:pt x="0" y="608934"/>
                  </a:cubicBezTo>
                  <a:lnTo>
                    <a:pt x="0" y="13699"/>
                  </a:lnTo>
                  <a:cubicBezTo>
                    <a:pt x="0" y="10066"/>
                    <a:pt x="1443" y="6581"/>
                    <a:pt x="4012" y="4012"/>
                  </a:cubicBezTo>
                  <a:cubicBezTo>
                    <a:pt x="6581" y="1443"/>
                    <a:pt x="10066" y="0"/>
                    <a:pt x="13699" y="0"/>
                  </a:cubicBezTo>
                  <a:close/>
                </a:path>
              </a:pathLst>
            </a:custGeom>
            <a:solidFill>
              <a:srgbClr val="06C892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2643823" cy="660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538269" y="1780356"/>
            <a:ext cx="1427669" cy="993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30"/>
              </a:lnSpc>
              <a:spcBef>
                <a:spcPct val="0"/>
              </a:spcBef>
            </a:pPr>
            <a:r>
              <a:rPr lang="en-US" b="true" sz="7000" spc="-294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01.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01687" y="1723206"/>
            <a:ext cx="5279105" cy="156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b="true" sz="24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Need to Develop Translation support and trying to improve to accuracy of words when speech is converted to text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38269" y="4007378"/>
            <a:ext cx="1427669" cy="993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30"/>
              </a:lnSpc>
              <a:spcBef>
                <a:spcPct val="0"/>
              </a:spcBef>
            </a:pPr>
            <a:r>
              <a:rPr lang="en-US" b="true" sz="7000" spc="-294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02.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20474" y="6044706"/>
            <a:ext cx="1427669" cy="993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30"/>
              </a:lnSpc>
              <a:spcBef>
                <a:spcPct val="0"/>
              </a:spcBef>
            </a:pPr>
            <a:r>
              <a:rPr lang="en-US" b="true" sz="7000" spc="-294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03.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356464" y="6069316"/>
            <a:ext cx="5279105" cy="1179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b="true" sz="24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Conducting thorough testing for each feature to ensure reliability and usability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667788" y="7649027"/>
            <a:ext cx="8477212" cy="1996423"/>
            <a:chOff x="0" y="0"/>
            <a:chExt cx="2643823" cy="62263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643823" cy="622633"/>
            </a:xfrm>
            <a:custGeom>
              <a:avLst/>
              <a:gdLst/>
              <a:ahLst/>
              <a:cxnLst/>
              <a:rect r="r" b="b" t="t" l="l"/>
              <a:pathLst>
                <a:path h="622633" w="2643823">
                  <a:moveTo>
                    <a:pt x="13699" y="0"/>
                  </a:moveTo>
                  <a:lnTo>
                    <a:pt x="2630124" y="0"/>
                  </a:lnTo>
                  <a:cubicBezTo>
                    <a:pt x="2633757" y="0"/>
                    <a:pt x="2637241" y="1443"/>
                    <a:pt x="2639810" y="4012"/>
                  </a:cubicBezTo>
                  <a:cubicBezTo>
                    <a:pt x="2642379" y="6581"/>
                    <a:pt x="2643823" y="10066"/>
                    <a:pt x="2643823" y="13699"/>
                  </a:cubicBezTo>
                  <a:lnTo>
                    <a:pt x="2643823" y="608934"/>
                  </a:lnTo>
                  <a:cubicBezTo>
                    <a:pt x="2643823" y="612567"/>
                    <a:pt x="2642379" y="616051"/>
                    <a:pt x="2639810" y="618620"/>
                  </a:cubicBezTo>
                  <a:cubicBezTo>
                    <a:pt x="2637241" y="621189"/>
                    <a:pt x="2633757" y="622633"/>
                    <a:pt x="2630124" y="622633"/>
                  </a:cubicBezTo>
                  <a:lnTo>
                    <a:pt x="13699" y="622633"/>
                  </a:lnTo>
                  <a:cubicBezTo>
                    <a:pt x="6133" y="622633"/>
                    <a:pt x="0" y="616499"/>
                    <a:pt x="0" y="608934"/>
                  </a:cubicBezTo>
                  <a:lnTo>
                    <a:pt x="0" y="13699"/>
                  </a:lnTo>
                  <a:cubicBezTo>
                    <a:pt x="0" y="10066"/>
                    <a:pt x="1443" y="6581"/>
                    <a:pt x="4012" y="4012"/>
                  </a:cubicBezTo>
                  <a:cubicBezTo>
                    <a:pt x="6581" y="1443"/>
                    <a:pt x="10066" y="0"/>
                    <a:pt x="13699" y="0"/>
                  </a:cubicBezTo>
                  <a:close/>
                </a:path>
              </a:pathLst>
            </a:custGeom>
            <a:solidFill>
              <a:srgbClr val="00BF63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643823" cy="6607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520474" y="8126849"/>
            <a:ext cx="1427669" cy="993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30"/>
              </a:lnSpc>
              <a:spcBef>
                <a:spcPct val="0"/>
              </a:spcBef>
            </a:pPr>
            <a:r>
              <a:rPr lang="en-US" b="true" sz="7000" spc="-294" strike="noStrike" u="none">
                <a:solidFill>
                  <a:srgbClr val="FFFFFF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04.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356464" y="8151464"/>
            <a:ext cx="5279105" cy="78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</a:pPr>
            <a:r>
              <a:rPr lang="en-US" b="true" sz="2400">
                <a:solidFill>
                  <a:srgbClr val="FFFFFF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Integrating all main features into one page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EB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4633" y="9730382"/>
            <a:ext cx="19177267" cy="1113237"/>
            <a:chOff x="0" y="0"/>
            <a:chExt cx="5050803" cy="2931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5383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44633" y="-556618"/>
            <a:ext cx="19177267" cy="1113237"/>
            <a:chOff x="0" y="0"/>
            <a:chExt cx="5050803" cy="29319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50803" cy="293198"/>
            </a:xfrm>
            <a:custGeom>
              <a:avLst/>
              <a:gdLst/>
              <a:ahLst/>
              <a:cxnLst/>
              <a:rect r="r" b="b" t="t" l="l"/>
              <a:pathLst>
                <a:path h="293198" w="5050803">
                  <a:moveTo>
                    <a:pt x="0" y="0"/>
                  </a:moveTo>
                  <a:lnTo>
                    <a:pt x="5050803" y="0"/>
                  </a:lnTo>
                  <a:lnTo>
                    <a:pt x="5050803" y="293198"/>
                  </a:lnTo>
                  <a:lnTo>
                    <a:pt x="0" y="293198"/>
                  </a:lnTo>
                  <a:close/>
                </a:path>
              </a:pathLst>
            </a:custGeom>
            <a:solidFill>
              <a:srgbClr val="06C89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050803" cy="3312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005717" y="1821359"/>
            <a:ext cx="7253583" cy="6644282"/>
          </a:xfrm>
          <a:custGeom>
            <a:avLst/>
            <a:gdLst/>
            <a:ahLst/>
            <a:cxnLst/>
            <a:rect r="r" b="b" t="t" l="l"/>
            <a:pathLst>
              <a:path h="6644282" w="7253583">
                <a:moveTo>
                  <a:pt x="0" y="0"/>
                </a:moveTo>
                <a:lnTo>
                  <a:pt x="7253583" y="0"/>
                </a:lnTo>
                <a:lnTo>
                  <a:pt x="7253583" y="6644282"/>
                </a:lnTo>
                <a:lnTo>
                  <a:pt x="0" y="66442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19200" y="2796530"/>
            <a:ext cx="7924800" cy="3253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479"/>
              </a:lnSpc>
            </a:pPr>
            <a:r>
              <a:rPr lang="en-US" b="true" sz="12999" spc="-545">
                <a:solidFill>
                  <a:srgbClr val="3139A8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THANK YOU 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DAGVA7kw6wI</dc:identifier>
  <dcterms:modified xsi:type="dcterms:W3CDTF">2011-08-01T06:04:30Z</dcterms:modified>
  <cp:revision>1</cp:revision>
  <dc:title>Learning Assistant: Review</dc:title>
</cp:coreProperties>
</file>

<file path=docProps/thumbnail.jpeg>
</file>